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3"/>
  </p:notesMasterIdLst>
  <p:sldIdLst>
    <p:sldId id="256" r:id="rId2"/>
    <p:sldId id="261" r:id="rId3"/>
    <p:sldId id="262" r:id="rId4"/>
    <p:sldId id="263" r:id="rId5"/>
    <p:sldId id="264" r:id="rId6"/>
    <p:sldId id="265" r:id="rId7"/>
    <p:sldId id="267" r:id="rId8"/>
    <p:sldId id="269" r:id="rId9"/>
    <p:sldId id="273" r:id="rId10"/>
    <p:sldId id="274" r:id="rId11"/>
    <p:sldId id="278" r:id="rId12"/>
    <p:sldId id="279" r:id="rId13"/>
    <p:sldId id="287" r:id="rId14"/>
    <p:sldId id="288" r:id="rId15"/>
    <p:sldId id="289" r:id="rId16"/>
    <p:sldId id="290" r:id="rId17"/>
    <p:sldId id="291" r:id="rId18"/>
    <p:sldId id="325" r:id="rId19"/>
    <p:sldId id="326" r:id="rId20"/>
    <p:sldId id="327" r:id="rId21"/>
    <p:sldId id="294" r:id="rId22"/>
    <p:sldId id="295" r:id="rId23"/>
    <p:sldId id="296" r:id="rId24"/>
    <p:sldId id="297" r:id="rId25"/>
    <p:sldId id="298" r:id="rId26"/>
    <p:sldId id="302" r:id="rId27"/>
    <p:sldId id="303" r:id="rId28"/>
    <p:sldId id="304" r:id="rId29"/>
    <p:sldId id="305" r:id="rId30"/>
    <p:sldId id="313" r:id="rId31"/>
    <p:sldId id="314" r:id="rId32"/>
    <p:sldId id="315" r:id="rId33"/>
    <p:sldId id="316" r:id="rId34"/>
    <p:sldId id="317" r:id="rId35"/>
    <p:sldId id="318" r:id="rId36"/>
    <p:sldId id="319" r:id="rId37"/>
    <p:sldId id="320" r:id="rId38"/>
    <p:sldId id="321" r:id="rId39"/>
    <p:sldId id="322" r:id="rId40"/>
    <p:sldId id="323" r:id="rId41"/>
    <p:sldId id="324" r:id="rId42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3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interSettings" Target="printerSettings/printerSettings1.bin"/><Relationship Id="rId4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41344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15" name="Shape 4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22" name="Shape 4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29" name="Shape 4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36" name="Shape 4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44" name="Shape 4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30" name="Shape 5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42" name="Shape 5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Shape 13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8" name="Shape 5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Shape 49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9" name="Shape 4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Shape 5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07" name="Shape 5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14" name="Shape 5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21" name="Shape 5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66" name="Shape 5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76" name="Shape 57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Shape 5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84" name="Shape 5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92" name="Shape 5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Shape 6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8" name="Shape 6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69" name="Shape 66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5" name="Shape 6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76" name="Shape 67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Shape 6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3" name="Shape 6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84" name="Shape 68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Shape 6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94" name="Shape 6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95" name="Shape 69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02" name="Shape 70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8" name="Shape 7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09" name="Shape 70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Shape 7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15" name="Shape 7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16" name="Shape 7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23" name="Shape 7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24" name="Shape 72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Shape 7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1" name="Shape 7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32" name="Shape 73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Shape 7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8" name="Shape 7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39" name="Shape 73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Shape 7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45" name="Shape 7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46" name="Shape 74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1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2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3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4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5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6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7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  <a:p>
            <a:pPr lvl="8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hape 7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53" name="Shape 7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685800" y="609600"/>
            <a:ext cx="7772400" cy="426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Font typeface="Times New Roman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1371600" y="4953000"/>
            <a:ext cx="6400799" cy="121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/>
            </a:lvl1pPr>
            <a:lvl2pPr marL="457200" marR="0" indent="0" algn="ctr" rtl="0">
              <a:spcBef>
                <a:spcPts val="320"/>
              </a:spcBef>
              <a:buClr>
                <a:srgbClr val="888888"/>
              </a:buClr>
              <a:buFont typeface="Courier New"/>
              <a:buNone/>
              <a:defRPr/>
            </a:lvl2pPr>
            <a:lvl3pPr marL="914400" marR="0" indent="0" algn="ctr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/>
            </a:lvl3pPr>
            <a:lvl4pPr marL="1371600" marR="0" indent="0" algn="ctr" rtl="0">
              <a:spcBef>
                <a:spcPts val="320"/>
              </a:spcBef>
              <a:buClr>
                <a:srgbClr val="888888"/>
              </a:buClr>
              <a:buFont typeface="Courier New"/>
              <a:buNone/>
              <a:defRPr/>
            </a:lvl4pPr>
            <a:lvl5pPr marL="1828800" marR="0" indent="0" algn="ctr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/>
            </a:lvl5pPr>
            <a:lvl6pPr marL="2286000" marR="0" indent="0" algn="ctr" rtl="0">
              <a:spcBef>
                <a:spcPts val="320"/>
              </a:spcBef>
              <a:buClr>
                <a:srgbClr val="888888"/>
              </a:buClr>
              <a:buFont typeface="Courier New"/>
              <a:buNone/>
              <a:defRPr/>
            </a:lvl6pPr>
            <a:lvl7pPr marL="2743200" marR="0" indent="0" algn="ctr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320"/>
              </a:spcBef>
              <a:buClr>
                <a:srgbClr val="888888"/>
              </a:buClr>
              <a:buFont typeface="Courier New"/>
              <a:buNone/>
              <a:defRPr/>
            </a:lvl8pPr>
            <a:lvl9pPr marL="3657600" marR="0" indent="0" algn="ctr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Font typeface="Times New Roma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Char char="•"/>
              <a:defRPr/>
            </a:lvl1pPr>
            <a:lvl2pPr marL="742950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2pPr>
            <a:lvl3pPr marL="11430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3pPr>
            <a:lvl4pPr marL="16002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4pPr>
            <a:lvl5pPr marL="20574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5pPr>
            <a:lvl6pPr marL="25146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6pPr>
            <a:lvl7pPr marL="29718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7pPr>
            <a:lvl8pPr marL="34290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8pPr>
            <a:lvl9pPr marL="38862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Font typeface="Times New Roma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Char char="•"/>
              <a:defRPr/>
            </a:lvl1pPr>
            <a:lvl2pPr marL="742950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2pPr>
            <a:lvl3pPr marL="11430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3pPr>
            <a:lvl4pPr marL="16002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4pPr>
            <a:lvl5pPr marL="20574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5pPr>
            <a:lvl6pPr marL="25146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6pPr>
            <a:lvl7pPr marL="29718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7pPr>
            <a:lvl8pPr marL="34290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8pPr>
            <a:lvl9pPr marL="38862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Font typeface="Times New Roma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4429500" cy="354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115000"/>
              </a:lnSpc>
              <a:spcBef>
                <a:spcPts val="0"/>
              </a:spcBef>
              <a:defRPr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722312" y="1371600"/>
            <a:ext cx="7772400" cy="2505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Font typeface="Times New Roma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722312" y="4068762"/>
            <a:ext cx="7772400" cy="1131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ctr" rtl="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  <p:sp>
        <p:nvSpPr>
          <p:cNvPr id="34" name="Shape 34"/>
          <p:cNvSpPr/>
          <p:nvPr/>
        </p:nvSpPr>
        <p:spPr>
          <a:xfrm>
            <a:off x="4495800" y="3924300"/>
            <a:ext cx="84771" cy="84771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4695825" y="3924300"/>
            <a:ext cx="84771" cy="84771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" name="Shape 36"/>
          <p:cNvSpPr/>
          <p:nvPr/>
        </p:nvSpPr>
        <p:spPr>
          <a:xfrm>
            <a:off x="4296728" y="3924300"/>
            <a:ext cx="84771" cy="84771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Font typeface="Times New Roma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365760" y="1600200"/>
            <a:ext cx="4041648" cy="4526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Char char="•"/>
              <a:defRPr/>
            </a:lvl1pPr>
            <a:lvl2pPr marL="742950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2pPr>
            <a:lvl3pPr marL="11430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3pPr>
            <a:lvl4pPr marL="16002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4pPr>
            <a:lvl5pPr marL="20574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5pPr>
            <a:lvl6pPr marL="25146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6pPr>
            <a:lvl7pPr marL="29718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7pPr>
            <a:lvl8pPr marL="34290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8pPr>
            <a:lvl9pPr marL="38862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40187" cy="609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algn="ctr" rtl="0">
              <a:spcBef>
                <a:spcPts val="0"/>
              </a:spcBef>
              <a:buFont typeface="Questrial"/>
              <a:buNone/>
              <a:defRPr/>
            </a:lvl1pPr>
            <a:lvl2pPr marL="457200" indent="0" rtl="0">
              <a:spcBef>
                <a:spcPts val="0"/>
              </a:spcBef>
              <a:buFont typeface="Questrial"/>
              <a:buNone/>
              <a:defRPr/>
            </a:lvl2pPr>
            <a:lvl3pPr marL="914400" indent="0" rtl="0">
              <a:spcBef>
                <a:spcPts val="0"/>
              </a:spcBef>
              <a:buFont typeface="Questrial"/>
              <a:buNone/>
              <a:defRPr/>
            </a:lvl3pPr>
            <a:lvl4pPr marL="1371600" indent="0" rtl="0">
              <a:spcBef>
                <a:spcPts val="0"/>
              </a:spcBef>
              <a:buFont typeface="Questrial"/>
              <a:buNone/>
              <a:defRPr/>
            </a:lvl4pPr>
            <a:lvl5pPr marL="1828800" indent="0" rtl="0">
              <a:spcBef>
                <a:spcPts val="0"/>
              </a:spcBef>
              <a:buFont typeface="Questrial"/>
              <a:buNone/>
              <a:defRPr/>
            </a:lvl5pPr>
            <a:lvl6pPr marL="2286000" indent="0" rtl="0">
              <a:spcBef>
                <a:spcPts val="0"/>
              </a:spcBef>
              <a:buFont typeface="Questrial"/>
              <a:buNone/>
              <a:defRPr/>
            </a:lvl6pPr>
            <a:lvl7pPr marL="2743200" indent="0" rtl="0">
              <a:spcBef>
                <a:spcPts val="0"/>
              </a:spcBef>
              <a:buFont typeface="Questrial"/>
              <a:buNone/>
              <a:defRPr/>
            </a:lvl7pPr>
            <a:lvl8pPr marL="3200400" indent="0" rtl="0">
              <a:spcBef>
                <a:spcPts val="0"/>
              </a:spcBef>
              <a:buFont typeface="Questrial"/>
              <a:buNone/>
              <a:defRPr/>
            </a:lvl8pPr>
            <a:lvl9pPr marL="3657600" indent="0" rtl="0">
              <a:spcBef>
                <a:spcPts val="0"/>
              </a:spcBef>
              <a:buFont typeface="Questrial"/>
              <a:buNone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41774" cy="609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algn="ctr" rtl="0">
              <a:spcBef>
                <a:spcPts val="0"/>
              </a:spcBef>
              <a:buFont typeface="Questrial"/>
              <a:buNone/>
              <a:defRPr/>
            </a:lvl1pPr>
            <a:lvl2pPr marL="457200" indent="0" rtl="0">
              <a:spcBef>
                <a:spcPts val="0"/>
              </a:spcBef>
              <a:buFont typeface="Questrial"/>
              <a:buNone/>
              <a:defRPr/>
            </a:lvl2pPr>
            <a:lvl3pPr marL="914400" indent="0" rtl="0">
              <a:spcBef>
                <a:spcPts val="0"/>
              </a:spcBef>
              <a:buFont typeface="Questrial"/>
              <a:buNone/>
              <a:defRPr/>
            </a:lvl3pPr>
            <a:lvl4pPr marL="1371600" indent="0" rtl="0">
              <a:spcBef>
                <a:spcPts val="0"/>
              </a:spcBef>
              <a:buFont typeface="Questrial"/>
              <a:buNone/>
              <a:defRPr/>
            </a:lvl4pPr>
            <a:lvl5pPr marL="1828800" indent="0" rtl="0">
              <a:spcBef>
                <a:spcPts val="0"/>
              </a:spcBef>
              <a:buFont typeface="Questrial"/>
              <a:buNone/>
              <a:defRPr/>
            </a:lvl5pPr>
            <a:lvl6pPr marL="2286000" indent="0" rtl="0">
              <a:spcBef>
                <a:spcPts val="0"/>
              </a:spcBef>
              <a:buFont typeface="Questrial"/>
              <a:buNone/>
              <a:defRPr/>
            </a:lvl6pPr>
            <a:lvl7pPr marL="2743200" indent="0" rtl="0">
              <a:spcBef>
                <a:spcPts val="0"/>
              </a:spcBef>
              <a:buFont typeface="Questrial"/>
              <a:buNone/>
              <a:defRPr/>
            </a:lvl7pPr>
            <a:lvl8pPr marL="3200400" indent="0" rtl="0">
              <a:spcBef>
                <a:spcPts val="0"/>
              </a:spcBef>
              <a:buFont typeface="Questrial"/>
              <a:buNone/>
              <a:defRPr/>
            </a:lvl8pPr>
            <a:lvl9pPr marL="3657600" indent="0" rtl="0">
              <a:spcBef>
                <a:spcPts val="0"/>
              </a:spcBef>
              <a:buFont typeface="Questrial"/>
              <a:buNone/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3"/>
          </p:nvPr>
        </p:nvSpPr>
        <p:spPr>
          <a:xfrm>
            <a:off x="457200" y="2212848"/>
            <a:ext cx="4041648" cy="391363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Char char="•"/>
              <a:defRPr/>
            </a:lvl1pPr>
            <a:lvl2pPr marL="742950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2pPr>
            <a:lvl3pPr marL="11430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3pPr>
            <a:lvl4pPr marL="16002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4pPr>
            <a:lvl5pPr marL="20574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5pPr>
            <a:lvl6pPr marL="25146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6pPr>
            <a:lvl7pPr marL="29718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7pPr>
            <a:lvl8pPr marL="34290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8pPr>
            <a:lvl9pPr marL="38862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4"/>
          </p:nvPr>
        </p:nvSpPr>
        <p:spPr>
          <a:xfrm>
            <a:off x="4672583" y="2212848"/>
            <a:ext cx="4041648" cy="3913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Char char="•"/>
              <a:defRPr/>
            </a:lvl1pPr>
            <a:lvl2pPr marL="742950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2pPr>
            <a:lvl3pPr marL="11430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3pPr>
            <a:lvl4pPr marL="16002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4pPr>
            <a:lvl5pPr marL="20574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5pPr>
            <a:lvl6pPr marL="25146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6pPr>
            <a:lvl7pPr marL="29718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7pPr>
            <a:lvl8pPr marL="342900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8pPr>
            <a:lvl9pPr marL="388620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Font typeface="Times New Roma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5907087" y="266700"/>
            <a:ext cx="3008313" cy="2095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lnSpc>
                <a:spcPct val="100000"/>
              </a:lnSpc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719137" y="273050"/>
            <a:ext cx="4995862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2"/>
          </p:nvPr>
        </p:nvSpPr>
        <p:spPr>
          <a:xfrm>
            <a:off x="5907087" y="2438400"/>
            <a:ext cx="3008313" cy="36877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ctr" rtl="0">
              <a:lnSpc>
                <a:spcPct val="125000"/>
              </a:lnSpc>
              <a:spcBef>
                <a:spcPts val="0"/>
              </a:spcBef>
              <a:buFont typeface="Questrial"/>
              <a:buNone/>
              <a:defRPr/>
            </a:lvl1pPr>
            <a:lvl2pPr marL="457200" indent="0" rtl="0">
              <a:spcBef>
                <a:spcPts val="0"/>
              </a:spcBef>
              <a:buFont typeface="Questrial"/>
              <a:buNone/>
              <a:defRPr/>
            </a:lvl2pPr>
            <a:lvl3pPr marL="914400" indent="0" rtl="0">
              <a:spcBef>
                <a:spcPts val="0"/>
              </a:spcBef>
              <a:buFont typeface="Questrial"/>
              <a:buNone/>
              <a:defRPr/>
            </a:lvl3pPr>
            <a:lvl4pPr marL="1371600" indent="0" rtl="0">
              <a:spcBef>
                <a:spcPts val="0"/>
              </a:spcBef>
              <a:buFont typeface="Questrial"/>
              <a:buNone/>
              <a:defRPr/>
            </a:lvl4pPr>
            <a:lvl5pPr marL="1828800" indent="0" rtl="0">
              <a:spcBef>
                <a:spcPts val="0"/>
              </a:spcBef>
              <a:buFont typeface="Questrial"/>
              <a:buNone/>
              <a:defRPr/>
            </a:lvl5pPr>
            <a:lvl6pPr marL="2286000" indent="0" rtl="0">
              <a:spcBef>
                <a:spcPts val="0"/>
              </a:spcBef>
              <a:buFont typeface="Questrial"/>
              <a:buNone/>
              <a:defRPr/>
            </a:lvl6pPr>
            <a:lvl7pPr marL="2743200" indent="0" rtl="0">
              <a:spcBef>
                <a:spcPts val="0"/>
              </a:spcBef>
              <a:buFont typeface="Questrial"/>
              <a:buNone/>
              <a:defRPr/>
            </a:lvl7pPr>
            <a:lvl8pPr marL="3200400" indent="0" rtl="0">
              <a:spcBef>
                <a:spcPts val="0"/>
              </a:spcBef>
              <a:buFont typeface="Questrial"/>
              <a:buNone/>
              <a:defRPr/>
            </a:lvl8pPr>
            <a:lvl9pPr marL="3657600" indent="0" rtl="0">
              <a:spcBef>
                <a:spcPts val="0"/>
              </a:spcBef>
              <a:buFont typeface="Questrial"/>
              <a:buNone/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1679575" y="228600"/>
            <a:ext cx="5711824" cy="8953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lnSpc>
                <a:spcPct val="100000"/>
              </a:lnSpc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pic" idx="2"/>
          </p:nvPr>
        </p:nvSpPr>
        <p:spPr>
          <a:xfrm>
            <a:off x="1508125" y="1143000"/>
            <a:ext cx="6054724" cy="4541043"/>
          </a:xfrm>
          <a:prstGeom prst="rect">
            <a:avLst/>
          </a:prstGeom>
          <a:noFill/>
          <a:ln w="7620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1679575" y="5810250"/>
            <a:ext cx="5711824" cy="53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ctr" rtl="0">
              <a:spcBef>
                <a:spcPts val="0"/>
              </a:spcBef>
              <a:buFont typeface="Questrial"/>
              <a:buNone/>
              <a:defRPr/>
            </a:lvl1pPr>
            <a:lvl2pPr marL="457200" indent="0" rtl="0">
              <a:spcBef>
                <a:spcPts val="0"/>
              </a:spcBef>
              <a:buFont typeface="Questrial"/>
              <a:buNone/>
              <a:defRPr/>
            </a:lvl2pPr>
            <a:lvl3pPr marL="914400" indent="0" rtl="0">
              <a:spcBef>
                <a:spcPts val="0"/>
              </a:spcBef>
              <a:buFont typeface="Questrial"/>
              <a:buNone/>
              <a:defRPr/>
            </a:lvl3pPr>
            <a:lvl4pPr marL="1371600" indent="0" rtl="0">
              <a:spcBef>
                <a:spcPts val="0"/>
              </a:spcBef>
              <a:buFont typeface="Questrial"/>
              <a:buNone/>
              <a:defRPr/>
            </a:lvl4pPr>
            <a:lvl5pPr marL="1828800" indent="0" rtl="0">
              <a:spcBef>
                <a:spcPts val="0"/>
              </a:spcBef>
              <a:buFont typeface="Questrial"/>
              <a:buNone/>
              <a:defRPr/>
            </a:lvl5pPr>
            <a:lvl6pPr marL="2286000" indent="0" rtl="0">
              <a:spcBef>
                <a:spcPts val="0"/>
              </a:spcBef>
              <a:buFont typeface="Questrial"/>
              <a:buNone/>
              <a:defRPr/>
            </a:lvl6pPr>
            <a:lvl7pPr marL="2743200" indent="0" rtl="0">
              <a:spcBef>
                <a:spcPts val="0"/>
              </a:spcBef>
              <a:buFont typeface="Questrial"/>
              <a:buNone/>
              <a:defRPr/>
            </a:lvl7pPr>
            <a:lvl8pPr marL="3200400" indent="0" rtl="0">
              <a:spcBef>
                <a:spcPts val="0"/>
              </a:spcBef>
              <a:buFont typeface="Questrial"/>
              <a:buNone/>
              <a:defRPr/>
            </a:lvl8pPr>
            <a:lvl9pPr marL="3657600" indent="0" rtl="0">
              <a:spcBef>
                <a:spcPts val="0"/>
              </a:spcBef>
              <a:buFont typeface="Questrial"/>
              <a:buNone/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76000">
              <a:srgbClr val="F4F4F4"/>
            </a:gs>
            <a:gs pos="92000">
              <a:srgbClr val="DADADA"/>
            </a:gs>
            <a:gs pos="100000">
              <a:srgbClr val="DADADA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Font typeface="Times New Roman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Char char="•"/>
              <a:defRPr/>
            </a:lvl1pPr>
            <a:lvl2pPr marL="742950" marR="0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2pPr>
            <a:lvl3pPr marL="1143000" marR="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3pPr>
            <a:lvl4pPr marL="1600200" marR="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4pPr>
            <a:lvl5pPr marL="2057400" marR="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5pPr>
            <a:lvl6pPr marL="2514600" marR="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6pPr>
            <a:lvl7pPr marL="2971800" marR="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7pPr>
            <a:lvl8pPr marL="3429000" marR="0" indent="-127000" algn="l" rtl="0">
              <a:spcBef>
                <a:spcPts val="320"/>
              </a:spcBef>
              <a:buClr>
                <a:srgbClr val="7F7F7F"/>
              </a:buClr>
              <a:buFont typeface="Courier New"/>
              <a:buChar char="o"/>
              <a:defRPr/>
            </a:lvl8pPr>
            <a:lvl9pPr marL="3886200" marR="0" indent="-127000" algn="l" rtl="0">
              <a:spcBef>
                <a:spcPts val="320"/>
              </a:spcBef>
              <a:buClr>
                <a:srgbClr val="7F7F7F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dt" idx="10"/>
          </p:nvPr>
        </p:nvSpPr>
        <p:spPr>
          <a:xfrm>
            <a:off x="6363346" y="6356350"/>
            <a:ext cx="2085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659164" y="6356350"/>
            <a:ext cx="2847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8457760" y="6499383"/>
            <a:ext cx="84771" cy="84771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" name="Shape 15"/>
          <p:cNvSpPr/>
          <p:nvPr/>
        </p:nvSpPr>
        <p:spPr>
          <a:xfrm>
            <a:off x="569118" y="6499383"/>
            <a:ext cx="84771" cy="84771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15.png"/><Relationship Id="rId9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3.png"/><Relationship Id="rId1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30.png"/><Relationship Id="rId9" Type="http://schemas.openxmlformats.org/officeDocument/2006/relationships/image" Target="../media/image31.png"/><Relationship Id="rId10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iterativemapreduce.org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spark.incubator.apache.org/" TargetMode="External"/><Relationship Id="rId4" Type="http://schemas.openxmlformats.org/officeDocument/2006/relationships/hyperlink" Target="https://github.com/apache/incubator-spark" TargetMode="External"/><Relationship Id="rId5" Type="http://schemas.openxmlformats.org/officeDocument/2006/relationships/hyperlink" Target="mailto:user@spark.incubator.apache.org" TargetMode="External"/><Relationship Id="rId6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hive.apache.org/" TargetMode="External"/><Relationship Id="rId4" Type="http://schemas.openxmlformats.org/officeDocument/2006/relationships/hyperlink" Target="http://www.vldb.org/pvldb/2/vldb09-938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prestodb.io/" TargetMode="External"/><Relationship Id="rId4" Type="http://schemas.openxmlformats.org/officeDocument/2006/relationships/hyperlink" Target="http://www.slideshare.net/frsyuki/presto-hadoop-conference-japan-201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ctrTitle"/>
          </p:nvPr>
        </p:nvSpPr>
        <p:spPr>
          <a:xfrm>
            <a:off x="685800" y="609600"/>
            <a:ext cx="7772400" cy="4267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80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Large Scale Data </a:t>
            </a:r>
            <a:r>
              <a:rPr lang="en-US" sz="8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Processing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subTitle" idx="1"/>
          </p:nvPr>
        </p:nvSpPr>
        <p:spPr>
          <a:xfrm>
            <a:off x="1371600" y="4953000"/>
            <a:ext cx="6400799" cy="1219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888888"/>
              </a:buClr>
              <a:buFont typeface="Arial"/>
              <a:buNone/>
            </a:pPr>
            <a:endParaRPr sz="2400" b="0" i="0" u="none" strike="noStrike" cap="none" baseline="0">
              <a:solidFill>
                <a:srgbClr val="888888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Computers. A lot of them!</a:t>
            </a:r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457199" y="1600200"/>
            <a:ext cx="5526417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7F7F7F"/>
              </a:buClr>
              <a:buFont typeface="Arial"/>
              <a:buNone/>
            </a:pPr>
            <a:endParaRPr sz="2000" b="0" i="0" u="none" strike="noStrike" cap="none" baseline="0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56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28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probably need.</a:t>
            </a:r>
            <a:r>
              <a:rPr lang="en-US" sz="20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</a:t>
            </a:r>
          </a:p>
          <a:p>
            <a:pPr marL="0" marR="0" lvl="0" indent="0" algn="l" rtl="0">
              <a:spcBef>
                <a:spcPts val="400"/>
              </a:spcBef>
              <a:buClr>
                <a:srgbClr val="7F7F7F"/>
              </a:buClr>
              <a:buFont typeface="Arial"/>
              <a:buNone/>
            </a:pPr>
            <a:endParaRPr sz="2000" b="0" i="0" u="none" strike="noStrike" cap="none" baseline="0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40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 a rack                             Or a data center</a:t>
            </a:r>
          </a:p>
        </p:txBody>
      </p:sp>
      <p:sp>
        <p:nvSpPr>
          <p:cNvPr id="230" name="Shape 230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31" name="Shape 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76407" y="1600200"/>
            <a:ext cx="1782843" cy="1588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Shape 2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0647" y="3435198"/>
            <a:ext cx="1357520" cy="2921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Shape 2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70858" y="3435196"/>
            <a:ext cx="4338774" cy="289396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Shape 234"/>
          <p:cNvSpPr txBox="1"/>
          <p:nvPr/>
        </p:nvSpPr>
        <p:spPr>
          <a:xfrm>
            <a:off x="4229119" y="2108138"/>
            <a:ext cx="1953051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small cluster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Those cost too much!</a:t>
            </a:r>
          </a:p>
        </p:txBody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4429500" cy="354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Use (IaaS) cloud service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74" name="Shape 2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324" y="2422393"/>
            <a:ext cx="3635704" cy="1340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78330" y="2422393"/>
            <a:ext cx="3229990" cy="15582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Shape 27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7200" y="4520362"/>
            <a:ext cx="3393515" cy="1083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Shape 27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30289" y="4316767"/>
            <a:ext cx="3712989" cy="1443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Shape 2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6335" y="2859850"/>
            <a:ext cx="1917865" cy="1282987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Shape 283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Computing Framework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5266199" cy="4256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Map-Reduce</a:t>
            </a:r>
          </a:p>
          <a:p>
            <a:pPr marL="742950" marR="0" lvl="1" indent="-285750" algn="l" rtl="0">
              <a:lnSpc>
                <a:spcPct val="90000"/>
              </a:lnSpc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 dirty="0" err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Hadoop</a:t>
            </a:r>
            <a:endParaRPr lang="en-US" sz="16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742950" marR="0" lvl="1" indent="-184150" algn="l" rtl="0">
              <a:lnSpc>
                <a:spcPct val="90000"/>
              </a:lnSpc>
              <a:spcBef>
                <a:spcPts val="320"/>
              </a:spcBef>
              <a:buClr>
                <a:srgbClr val="7F7F7F"/>
              </a:buClr>
              <a:buFont typeface="Courier New"/>
              <a:buNone/>
            </a:pPr>
            <a:endParaRPr sz="16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742950" marR="0" lvl="1" indent="-184150" algn="l" rtl="0">
              <a:lnSpc>
                <a:spcPct val="90000"/>
              </a:lnSpc>
              <a:spcBef>
                <a:spcPts val="320"/>
              </a:spcBef>
              <a:buClr>
                <a:srgbClr val="7F7F7F"/>
              </a:buClr>
              <a:buFont typeface="Courier New"/>
              <a:buNone/>
            </a:pPr>
            <a:endParaRPr sz="16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Bulk Synchronous Parallel (BSP)</a:t>
            </a:r>
          </a:p>
          <a:p>
            <a:pPr marL="742950" marR="0" lvl="1" indent="-285750" algn="l" rtl="0">
              <a:lnSpc>
                <a:spcPct val="90000"/>
              </a:lnSpc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 dirty="0" err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Giraph</a:t>
            </a:r>
            <a:endParaRPr lang="en-US" sz="16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Hama</a:t>
            </a:r>
          </a:p>
          <a:p>
            <a:pPr marL="342900" marR="0" lvl="0" indent="-1905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In-memory Cluster Computing</a:t>
            </a:r>
          </a:p>
          <a:p>
            <a:pPr marL="742950" marR="0" lvl="1" indent="-285750" algn="l" rtl="0">
              <a:lnSpc>
                <a:spcPct val="90000"/>
              </a:lnSpc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Spark</a:t>
            </a:r>
          </a:p>
          <a:p>
            <a:pPr marL="342900" marR="0" lvl="0" indent="-1905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endParaRPr lang="en-US" sz="16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86" name="Shape 28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75269" y="4142837"/>
            <a:ext cx="2142185" cy="1075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Shape 28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90478" y="1600200"/>
            <a:ext cx="4352798" cy="1029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Shape 28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05165" y="3260414"/>
            <a:ext cx="2400086" cy="685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Map-</a:t>
            </a:r>
            <a:r>
              <a:rPr lang="en-US" sz="5400" b="0" i="0" u="none" strike="noStrike" cap="none" baseline="0" dirty="0" smtClean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</a:t>
            </a:r>
            <a:endParaRPr lang="en-US" sz="5400" b="0" i="0" u="none" strike="noStrike" cap="none" baseline="0"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1" name="Shape 411"/>
          <p:cNvSpPr txBox="1">
            <a:spLocks noGrp="1"/>
          </p:cNvSpPr>
          <p:nvPr>
            <p:ph type="body" idx="1"/>
          </p:nvPr>
        </p:nvSpPr>
        <p:spPr>
          <a:xfrm>
            <a:off x="457200" y="2057400"/>
            <a:ext cx="7782900" cy="3821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22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Distributed computing framework running on top of commodity computers.</a:t>
            </a:r>
          </a:p>
          <a:p>
            <a:pPr marL="0" marR="0" lvl="0" indent="0" algn="l" rtl="0">
              <a:lnSpc>
                <a:spcPct val="90000"/>
              </a:lnSpc>
              <a:spcBef>
                <a:spcPts val="444"/>
              </a:spcBef>
              <a:buClr>
                <a:srgbClr val="7F7F7F"/>
              </a:buClr>
              <a:buFont typeface="Arial"/>
              <a:buNone/>
            </a:pPr>
            <a:endParaRPr sz="2200" b="1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4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22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First time draw attention.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44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2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Google’s distributed computing framework: MapReduce: Simpliﬁed Data Processing on Large Clusters, OSDI 2004.</a:t>
            </a:r>
          </a:p>
          <a:p>
            <a:pPr marL="342900" marR="0" lvl="0" indent="-201930" algn="l" rtl="0">
              <a:lnSpc>
                <a:spcPct val="90000"/>
              </a:lnSpc>
              <a:spcBef>
                <a:spcPts val="444"/>
              </a:spcBef>
              <a:buClr>
                <a:srgbClr val="7F7F7F"/>
              </a:buClr>
              <a:buFont typeface="Arial"/>
              <a:buNone/>
            </a:pPr>
            <a:endParaRPr sz="22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4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22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Get popular.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44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2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Apache Hadoop. Doug Cutting and Mike Cafarella et al. 2005.</a:t>
            </a:r>
          </a:p>
          <a:p>
            <a:pPr marL="742950" marR="0" lvl="1" indent="-285750" algn="l" rtl="0">
              <a:lnSpc>
                <a:spcPct val="90000"/>
              </a:lnSpc>
              <a:spcBef>
                <a:spcPts val="30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5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1.2.X Hadoop 1.</a:t>
            </a:r>
          </a:p>
          <a:p>
            <a:pPr marL="742950" marR="0" lvl="1" indent="-285750" algn="l" rtl="0">
              <a:lnSpc>
                <a:spcPct val="90000"/>
              </a:lnSpc>
              <a:spcBef>
                <a:spcPts val="30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5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2.2.X Hadoop 2 (YARN).</a:t>
            </a:r>
          </a:p>
        </p:txBody>
      </p:sp>
      <p:sp>
        <p:nvSpPr>
          <p:cNvPr id="412" name="Shape 412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Map-Reduce?</a:t>
            </a:r>
          </a:p>
        </p:txBody>
      </p:sp>
      <p:sp>
        <p:nvSpPr>
          <p:cNvPr id="418" name="Shape 418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8066099" cy="4004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The size of data has far beyond the processing capability of the single machine.</a:t>
            </a: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marR="0" lvl="0" indent="0" algn="l" rtl="0">
              <a:spcBef>
                <a:spcPts val="48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Example: A small search engine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20+ billion billion web pages x 20KB = 400+ TB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1 computer reads 30-35MB/sec from disk would use 4+ month to just read all the data.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~1000 hard drives to store the data.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Much more time to do something to the data…</a:t>
            </a:r>
          </a:p>
          <a:p>
            <a:pPr marL="742950" marR="0" lvl="1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None/>
            </a:pPr>
            <a:endParaRPr sz="16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19" name="Shape 419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Map-Reduce? (Cont)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6891599" cy="37424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Super-computer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Too expensive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Requires non-trivial extra time to train the programmer</a:t>
            </a:r>
          </a:p>
          <a:p>
            <a:pPr marL="457200" marR="0" lvl="0" indent="0" algn="l" rtl="0">
              <a:spcBef>
                <a:spcPts val="320"/>
              </a:spcBef>
              <a:buNone/>
            </a:pPr>
            <a:endParaRPr/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Traditional parallel computing framework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Requires knowledge of low-level details: communication, fault-tolerance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Difficult to maintain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Programmer would be distracted</a:t>
            </a:r>
          </a:p>
        </p:txBody>
      </p:sp>
      <p:sp>
        <p:nvSpPr>
          <p:cNvPr id="426" name="Shape 426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>
            <a:spLocks noGrp="1"/>
          </p:cNvSpPr>
          <p:nvPr>
            <p:ph type="title"/>
          </p:nvPr>
        </p:nvSpPr>
        <p:spPr>
          <a:xfrm>
            <a:off x="457200" y="30480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Fundamentals of Map-Reduce</a:t>
            </a:r>
          </a:p>
        </p:txBody>
      </p:sp>
      <p:sp>
        <p:nvSpPr>
          <p:cNvPr id="432" name="Shape 432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7069800" cy="38576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Two Main Steps:</a:t>
            </a: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1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Map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Extract something you care about.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Map&lt;Key1, Value1&gt; -&gt; Key2, Value2</a:t>
            </a:r>
          </a:p>
          <a:p>
            <a:pPr marL="742950" marR="0" lvl="1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None/>
            </a:pPr>
            <a:endParaRPr sz="16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742950" marR="0" lvl="1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None/>
            </a:pPr>
            <a:endParaRPr sz="16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Reduce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Aggregate, Summarize, Filter, Or Transform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Reduce&lt;Key1, List(Value1)&gt; -&gt; Key2, Value2</a:t>
            </a:r>
          </a:p>
        </p:txBody>
      </p:sp>
      <p:sp>
        <p:nvSpPr>
          <p:cNvPr id="433" name="Shape 433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Shape 4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59212" y="1833619"/>
            <a:ext cx="3345900" cy="33798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Shape 439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Apache Hadoop </a:t>
            </a:r>
          </a:p>
        </p:txBody>
      </p:sp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4710599" cy="384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A Java implementation of Map-Reduce.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Initialized by Yahoo!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An Apache open source project.  Initially a sub-project of Apache Nutch, a web crawler system. </a:t>
            </a:r>
          </a:p>
        </p:txBody>
      </p:sp>
      <p:sp>
        <p:nvSpPr>
          <p:cNvPr id="441" name="Shape 441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Hadoop 2 Ecosystem</a:t>
            </a:r>
          </a:p>
        </p:txBody>
      </p:sp>
      <p:sp>
        <p:nvSpPr>
          <p:cNvPr id="524" name="Shape 524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525" name="Shape 525"/>
          <p:cNvSpPr/>
          <p:nvPr/>
        </p:nvSpPr>
        <p:spPr>
          <a:xfrm>
            <a:off x="787400" y="5118100"/>
            <a:ext cx="7755877" cy="8508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D528E"/>
              </a:gs>
              <a:gs pos="80000">
                <a:srgbClr val="506CBB"/>
              </a:gs>
              <a:gs pos="100000">
                <a:srgbClr val="4E6CBE"/>
              </a:gs>
            </a:gsLst>
            <a:lin ang="16200000" scaled="0"/>
          </a:gradFill>
          <a:ln w="9525" cap="flat">
            <a:solidFill>
              <a:srgbClr val="5B73B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 dirty="0" err="1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Hadoop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Distributed File System</a:t>
            </a:r>
            <a:endParaRPr lang="en-US"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6" name="Shape 526"/>
          <p:cNvSpPr/>
          <p:nvPr/>
        </p:nvSpPr>
        <p:spPr>
          <a:xfrm>
            <a:off x="800100" y="4140200"/>
            <a:ext cx="7755877" cy="8508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F6003"/>
              </a:gs>
              <a:gs pos="80000">
                <a:srgbClr val="FB8004"/>
              </a:gs>
              <a:gs pos="100000">
                <a:srgbClr val="FF8103"/>
              </a:gs>
            </a:gsLst>
            <a:lin ang="16200000" scaled="0"/>
          </a:gradFill>
          <a:ln w="9525" cap="flat">
            <a:solidFill>
              <a:srgbClr val="E6801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YARN Resource Management</a:t>
            </a:r>
          </a:p>
        </p:txBody>
      </p:sp>
      <p:sp>
        <p:nvSpPr>
          <p:cNvPr id="527" name="Shape 527"/>
          <p:cNvSpPr/>
          <p:nvPr/>
        </p:nvSpPr>
        <p:spPr>
          <a:xfrm>
            <a:off x="800100" y="3213100"/>
            <a:ext cx="2969711" cy="8127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D528E"/>
              </a:gs>
              <a:gs pos="80000">
                <a:srgbClr val="506CBB"/>
              </a:gs>
              <a:gs pos="100000">
                <a:srgbClr val="4E6CBE"/>
              </a:gs>
            </a:gsLst>
            <a:lin ang="16200000" scaled="0"/>
          </a:gradFill>
          <a:ln w="9525" cap="flat">
            <a:solidFill>
              <a:srgbClr val="5B73B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MapReduce</a:t>
            </a:r>
          </a:p>
        </p:txBody>
      </p:sp>
    </p:spTree>
    <p:extLst>
      <p:ext uri="{BB962C8B-B14F-4D97-AF65-F5344CB8AC3E}">
        <p14:creationId xmlns:p14="http://schemas.microsoft.com/office/powerpoint/2010/main" val="58541706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Shape 5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0451" y="2148353"/>
            <a:ext cx="1229360" cy="836146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Shape 533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Hadoop 2 Ecosystem</a:t>
            </a:r>
          </a:p>
        </p:txBody>
      </p:sp>
      <p:sp>
        <p:nvSpPr>
          <p:cNvPr id="534" name="Shape 534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535" name="Shape 535"/>
          <p:cNvSpPr/>
          <p:nvPr/>
        </p:nvSpPr>
        <p:spPr>
          <a:xfrm>
            <a:off x="787400" y="5118100"/>
            <a:ext cx="7755877" cy="8508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D528E"/>
              </a:gs>
              <a:gs pos="80000">
                <a:srgbClr val="506CBB"/>
              </a:gs>
              <a:gs pos="100000">
                <a:srgbClr val="4E6CBE"/>
              </a:gs>
            </a:gsLst>
            <a:lin ang="16200000" scaled="0"/>
          </a:gradFill>
          <a:ln w="9525" cap="flat">
            <a:solidFill>
              <a:srgbClr val="5B73B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 dirty="0" err="1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Hadoop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Distributed File System</a:t>
            </a:r>
            <a:endParaRPr lang="en-US"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6" name="Shape 536"/>
          <p:cNvSpPr/>
          <p:nvPr/>
        </p:nvSpPr>
        <p:spPr>
          <a:xfrm>
            <a:off x="800100" y="4140200"/>
            <a:ext cx="7755877" cy="8508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F6003"/>
              </a:gs>
              <a:gs pos="80000">
                <a:srgbClr val="FB8004"/>
              </a:gs>
              <a:gs pos="100000">
                <a:srgbClr val="FF8103"/>
              </a:gs>
            </a:gsLst>
            <a:lin ang="16200000" scaled="0"/>
          </a:gradFill>
          <a:ln w="9525" cap="flat">
            <a:solidFill>
              <a:srgbClr val="E6801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YARN Resource Management</a:t>
            </a:r>
          </a:p>
        </p:txBody>
      </p:sp>
      <p:sp>
        <p:nvSpPr>
          <p:cNvPr id="537" name="Shape 537"/>
          <p:cNvSpPr/>
          <p:nvPr/>
        </p:nvSpPr>
        <p:spPr>
          <a:xfrm>
            <a:off x="800100" y="3213100"/>
            <a:ext cx="2969711" cy="8127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D528E"/>
              </a:gs>
              <a:gs pos="80000">
                <a:srgbClr val="506CBB"/>
              </a:gs>
              <a:gs pos="100000">
                <a:srgbClr val="4E6CBE"/>
              </a:gs>
            </a:gsLst>
            <a:lin ang="16200000" scaled="0"/>
          </a:gradFill>
          <a:ln w="9525" cap="flat">
            <a:solidFill>
              <a:srgbClr val="5B73B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MapReduce</a:t>
            </a:r>
          </a:p>
        </p:txBody>
      </p:sp>
      <p:pic>
        <p:nvPicPr>
          <p:cNvPr id="538" name="Shape 5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7239" y="2044700"/>
            <a:ext cx="719912" cy="106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Shape 53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37151" y="1955800"/>
            <a:ext cx="1155700" cy="1155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363468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 dirty="0" smtClean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large is large?</a:t>
            </a:r>
            <a:endParaRPr lang="en-US" sz="5400" b="0" i="0" u="none" strike="noStrike" cap="none" baseline="0"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4429500" cy="354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48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 Gigabytes?</a:t>
            </a:r>
          </a:p>
          <a:p>
            <a:pPr marL="0" marR="0" lvl="0" indent="0" algn="ctr" rtl="0">
              <a:spcBef>
                <a:spcPts val="96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48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100 Gigabyte? </a:t>
            </a:r>
          </a:p>
          <a:p>
            <a:pPr marL="0" marR="0" lvl="0" indent="0" algn="ctr" rtl="0">
              <a:spcBef>
                <a:spcPts val="96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48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Terabyte?</a:t>
            </a:r>
          </a:p>
          <a:p>
            <a:pPr marL="0" marR="0" lvl="0" indent="0" algn="ctr" rtl="0">
              <a:spcBef>
                <a:spcPts val="96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48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Petabyte? </a:t>
            </a:r>
          </a:p>
          <a:p>
            <a:pPr marL="0" marR="0" lvl="0" indent="0" algn="ctr" rtl="0">
              <a:spcBef>
                <a:spcPts val="96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48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…??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Shape 5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0451" y="2148353"/>
            <a:ext cx="1229360" cy="836146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Shape 545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Hadoop 2 Ecosystem</a:t>
            </a:r>
          </a:p>
        </p:txBody>
      </p:sp>
      <p:sp>
        <p:nvSpPr>
          <p:cNvPr id="546" name="Shape 546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547" name="Shape 547"/>
          <p:cNvSpPr/>
          <p:nvPr/>
        </p:nvSpPr>
        <p:spPr>
          <a:xfrm>
            <a:off x="787400" y="5118100"/>
            <a:ext cx="7755877" cy="8508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D528E"/>
              </a:gs>
              <a:gs pos="80000">
                <a:srgbClr val="506CBB"/>
              </a:gs>
              <a:gs pos="100000">
                <a:srgbClr val="4E6CBE"/>
              </a:gs>
            </a:gsLst>
            <a:lin ang="16200000" scaled="0"/>
          </a:gradFill>
          <a:ln w="9525" cap="flat">
            <a:solidFill>
              <a:srgbClr val="5B73B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 dirty="0" err="1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Hadoop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Distributed File System</a:t>
            </a:r>
            <a:endParaRPr lang="en-US"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8" name="Shape 548"/>
          <p:cNvSpPr/>
          <p:nvPr/>
        </p:nvSpPr>
        <p:spPr>
          <a:xfrm>
            <a:off x="800100" y="4140200"/>
            <a:ext cx="7755877" cy="8508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F6003"/>
              </a:gs>
              <a:gs pos="80000">
                <a:srgbClr val="FB8004"/>
              </a:gs>
              <a:gs pos="100000">
                <a:srgbClr val="FF8103"/>
              </a:gs>
            </a:gsLst>
            <a:lin ang="16200000" scaled="0"/>
          </a:gradFill>
          <a:ln w="9525" cap="flat">
            <a:solidFill>
              <a:srgbClr val="E6801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YARN Resource Management</a:t>
            </a:r>
          </a:p>
        </p:txBody>
      </p:sp>
      <p:sp>
        <p:nvSpPr>
          <p:cNvPr id="549" name="Shape 549"/>
          <p:cNvSpPr/>
          <p:nvPr/>
        </p:nvSpPr>
        <p:spPr>
          <a:xfrm>
            <a:off x="800100" y="3213100"/>
            <a:ext cx="2969711" cy="81279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3D528E"/>
              </a:gs>
              <a:gs pos="80000">
                <a:srgbClr val="506CBB"/>
              </a:gs>
              <a:gs pos="100000">
                <a:srgbClr val="4E6CBE"/>
              </a:gs>
            </a:gsLst>
            <a:lin ang="16200000" scaled="0"/>
          </a:gradFill>
          <a:ln w="9525" cap="flat">
            <a:solidFill>
              <a:srgbClr val="5B73B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MapReduce</a:t>
            </a:r>
          </a:p>
        </p:txBody>
      </p:sp>
      <p:pic>
        <p:nvPicPr>
          <p:cNvPr id="550" name="Shape 5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7239" y="2044700"/>
            <a:ext cx="719912" cy="106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Shape 55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37151" y="1955800"/>
            <a:ext cx="1155700" cy="11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Shape 55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65530" y="2186453"/>
            <a:ext cx="1468470" cy="177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Shape 55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34000" y="2428875"/>
            <a:ext cx="1365250" cy="136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Shape 55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548907" y="2035516"/>
            <a:ext cx="2142185" cy="1075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Shape 555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548907" y="2984408"/>
            <a:ext cx="2286000" cy="1143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352715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Procedures in Hadoop</a:t>
            </a:r>
          </a:p>
        </p:txBody>
      </p:sp>
      <p:sp>
        <p:nvSpPr>
          <p:cNvPr id="476" name="Shape 476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grpSp>
        <p:nvGrpSpPr>
          <p:cNvPr id="477" name="Shape 477"/>
          <p:cNvGrpSpPr/>
          <p:nvPr/>
        </p:nvGrpSpPr>
        <p:grpSpPr>
          <a:xfrm>
            <a:off x="63937" y="2154750"/>
            <a:ext cx="8989999" cy="3822948"/>
            <a:chOff x="-1675384" y="1325550"/>
            <a:chExt cx="13454227" cy="6032371"/>
          </a:xfrm>
        </p:grpSpPr>
        <p:pic>
          <p:nvPicPr>
            <p:cNvPr id="478" name="Shape 47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555729" y="1325550"/>
              <a:ext cx="3251199" cy="3251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9" name="Shape 47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1675384" y="1325550"/>
              <a:ext cx="3251199" cy="3251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0" name="Shape 48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794101" y="1325550"/>
              <a:ext cx="3251199" cy="3251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1" name="Shape 48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8032471" y="1325550"/>
              <a:ext cx="3251199" cy="3251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2" name="Shape 482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1270842" y="1325550"/>
              <a:ext cx="508000" cy="3251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3" name="Shape 483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-1675384" y="4563921"/>
              <a:ext cx="3251199" cy="279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4" name="Shape 484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550157" y="4563921"/>
              <a:ext cx="3251199" cy="279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5" name="Shape 485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4794101" y="4563921"/>
              <a:ext cx="3251199" cy="279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6" name="Shape 486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8032471" y="4551094"/>
              <a:ext cx="3251199" cy="279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7" name="Shape 487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11270842" y="4559051"/>
              <a:ext cx="508000" cy="2794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88" name="Shape 488"/>
          <p:cNvSpPr txBox="1"/>
          <p:nvPr/>
        </p:nvSpPr>
        <p:spPr>
          <a:xfrm>
            <a:off x="4395364" y="6080321"/>
            <a:ext cx="2891611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Hadoop: The Definitive Guide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API</a:t>
            </a:r>
          </a:p>
        </p:txBody>
      </p:sp>
      <p:sp>
        <p:nvSpPr>
          <p:cNvPr id="495" name="Shape 495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7929900" cy="36584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Mapper: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setup(Context context)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map(Key1 key, Value1 value, Context context) 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cleanup(Context context)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Reducer: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setup(Context context)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reduce(Key3 key, Iterable&lt;Value3&gt; values, Context context)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WritableComparable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readFields(DataInput in)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Write(DataOutput out)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compareTo</a:t>
            </a:r>
          </a:p>
          <a:p>
            <a:pPr marL="742950" marR="0" lvl="1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None/>
            </a:pPr>
            <a:endParaRPr sz="16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Partitioner, InputFormat, InputSplit</a:t>
            </a:r>
          </a:p>
          <a:p>
            <a:pPr marL="742950" marR="0" lvl="1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None/>
            </a:pPr>
            <a:endParaRPr sz="16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96" name="Shape 496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Shape 5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3514" y="2359117"/>
            <a:ext cx="7809900" cy="4225799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Shape 502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“Hello World” in Hadoop</a:t>
            </a:r>
          </a:p>
        </p:txBody>
      </p:sp>
      <p:sp>
        <p:nvSpPr>
          <p:cNvPr id="503" name="Shape 503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7982100" cy="483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Wordcount: count the number of each distinct word in a given set of documents.</a:t>
            </a: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marR="0" lvl="0" indent="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04" name="Shape 504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 of Map-Reduce</a:t>
            </a:r>
          </a:p>
        </p:txBody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8181299" cy="35744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Large overhead (10-20 seconds start up time)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Not inherently support iteration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No message passing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Cannot get results in real time.</a:t>
            </a: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742950" marR="0" lvl="1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None/>
            </a:pPr>
            <a:endParaRPr sz="16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11" name="Shape 511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899" cy="365099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 of Map-Reduce</a:t>
            </a:r>
          </a:p>
        </p:txBody>
      </p:sp>
      <p:sp>
        <p:nvSpPr>
          <p:cNvPr id="517" name="Shape 517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8380800" cy="36584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Large overhead (10-20 seconds start up time)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Not inherently support iteration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No message passing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Cannot get results in real time.</a:t>
            </a: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Extensions: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HaLoop: Efficient Iterative Data Processing on Large Clusters, VLDB 2010.</a:t>
            </a:r>
          </a:p>
          <a:p>
            <a:pPr marL="742950" marR="0" lvl="1" indent="-285750" algn="l" rtl="0">
              <a:spcBef>
                <a:spcPts val="320"/>
              </a:spcBef>
              <a:buClr>
                <a:srgbClr val="7F7F7F"/>
              </a:buClr>
              <a:buSzPct val="100000"/>
              <a:buFont typeface="Courier New"/>
              <a:buChar char="o"/>
            </a:pP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Twister: Iterative Hadoop. </a:t>
            </a:r>
            <a:r>
              <a:rPr lang="en-US" sz="1600" b="0" i="0" u="sng" strike="noStrike" cap="none" baseline="0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  <a:hlinkClick r:id="rId3"/>
              </a:rPr>
              <a:t>http://www.iterativemapreduce.org/</a:t>
            </a:r>
            <a:r>
              <a:rPr lang="en-US" sz="16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</a:p>
          <a:p>
            <a:pPr marL="742950" marR="0" lvl="1" indent="-184150" algn="l" rtl="0">
              <a:spcBef>
                <a:spcPts val="320"/>
              </a:spcBef>
              <a:buClr>
                <a:srgbClr val="7F7F7F"/>
              </a:buClr>
              <a:buFont typeface="Courier New"/>
              <a:buNone/>
            </a:pPr>
            <a:endParaRPr sz="16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18" name="Shape 518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Apache Spark</a:t>
            </a:r>
          </a:p>
        </p:txBody>
      </p:sp>
      <p:sp>
        <p:nvSpPr>
          <p:cNvPr id="561" name="Shape 561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8314800" cy="2256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In-memory cluster computing framework.</a:t>
            </a:r>
          </a:p>
          <a:p>
            <a:pPr marL="342900" marR="0" lvl="0" indent="-342900" algn="l" rtl="0">
              <a:spcBef>
                <a:spcPts val="40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Implemented in Scala, a OOP and functional programing language.</a:t>
            </a:r>
          </a:p>
          <a:p>
            <a:pPr marL="342900" marR="0" lvl="0" indent="-342900" algn="l" rtl="0">
              <a:spcBef>
                <a:spcPts val="40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Invented by AMP Lab of University of California Berkeley, lead by Michael Franklin, Michael Jordan and Ion Stoica.</a:t>
            </a:r>
          </a:p>
          <a:p>
            <a:pPr marL="342900" marR="0" lvl="0" indent="-342900" algn="l" rtl="0">
              <a:spcBef>
                <a:spcPts val="40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Designed and developed by a 79 people team.</a:t>
            </a:r>
          </a:p>
          <a:p>
            <a:pPr marL="342900" marR="0" lvl="0" indent="-342900" algn="l" rtl="0">
              <a:spcBef>
                <a:spcPts val="40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Was contributed to Apache Software Foundation in 2013.</a:t>
            </a:r>
          </a:p>
        </p:txBody>
      </p:sp>
      <p:sp>
        <p:nvSpPr>
          <p:cNvPr id="562" name="Shape 562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563" name="Shape 5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8017" y="4314255"/>
            <a:ext cx="3576599" cy="179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concise it is?</a:t>
            </a:r>
          </a:p>
        </p:txBody>
      </p:sp>
      <p:sp>
        <p:nvSpPr>
          <p:cNvPr id="569" name="Shape 569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4429500" cy="354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An example </a:t>
            </a:r>
            <a:r>
              <a:rPr lang="en-US" sz="2400" b="0" i="0" u="none" strike="noStrike" cap="none" baseline="0" dirty="0" err="1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Wordcount</a:t>
            </a:r>
            <a:r>
              <a:rPr lang="en-US" sz="2400" b="0" i="0" u="none" strike="noStrike" cap="none" baseline="0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  <a:endParaRPr lang="en-US" sz="24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70" name="Shape 570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" name="Picture 1" descr="Screen Shot 2014-11-05 at 7.41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755900"/>
            <a:ext cx="5257800" cy="13462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Shape 578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fast it is?</a:t>
            </a:r>
          </a:p>
        </p:txBody>
      </p:sp>
      <p:sp>
        <p:nvSpPr>
          <p:cNvPr id="579" name="Shape 579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4429500" cy="354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Data: 30 GB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Machine: 80-core cluster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20x </a:t>
            </a:r>
            <a:r>
              <a:rPr lang="en-US" sz="2400" b="0" i="0" u="none" strike="noStrike" cap="none" baseline="0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faster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endParaRPr lang="en-US" sz="2400" b="0" dirty="0"/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endParaRPr lang="en-US" sz="2400" b="0" i="0" u="none" strike="noStrike" cap="none" baseline="0" dirty="0" smtClean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endParaRPr lang="en-US" sz="2400" b="0" dirty="0"/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Logistic regression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100x faster</a:t>
            </a:r>
            <a:endParaRPr lang="en-US" sz="2400" b="0" i="0" u="none" strike="noStrike" cap="none" baseline="0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80" name="Shape 580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581" name="Shape 5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18107" y="1600200"/>
            <a:ext cx="3061061" cy="1881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Screen Shot 2014-11-05 at 7.43.07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349" y="3740150"/>
            <a:ext cx="3771900" cy="26162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Related Materials</a:t>
            </a:r>
          </a:p>
        </p:txBody>
      </p:sp>
      <p:sp>
        <p:nvSpPr>
          <p:cNvPr id="587" name="Shape 587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5643899" cy="44972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Spark web site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</a:t>
            </a:r>
            <a:r>
              <a:rPr lang="en-US" sz="2400" b="0" i="0" u="sng" strike="noStrike" cap="none" baseline="0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  <a:hlinkClick r:id="rId3"/>
              </a:rPr>
              <a:t>http://spark.incubator.apache.org/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Github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</a:t>
            </a:r>
            <a:r>
              <a:rPr lang="en-US" sz="2400" b="0" i="0" u="sng" strike="noStrike" cap="none" baseline="0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  <a:hlinkClick r:id="rId4"/>
              </a:rPr>
              <a:t>https://github.com/apache/incubator-spark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User mailing list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</a:t>
            </a:r>
            <a:r>
              <a:rPr lang="en-US" sz="2400" b="0" i="0" u="sng" strike="noStrike" cap="none" baseline="0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  <a:hlinkClick r:id="rId5"/>
              </a:rPr>
              <a:t>user@spark.incubator.apache.org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Book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Learning spark, Mark Hamstra and Matei Zaharia.</a:t>
            </a:r>
          </a:p>
        </p:txBody>
      </p:sp>
      <p:sp>
        <p:nvSpPr>
          <p:cNvPr id="588" name="Shape 588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589" name="Shape 58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28478" y="2251075"/>
            <a:ext cx="2188499" cy="287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40" name="Shape 1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3731" y="143582"/>
            <a:ext cx="7849335" cy="61183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 txBox="1"/>
          <p:nvPr/>
        </p:nvSpPr>
        <p:spPr>
          <a:xfrm>
            <a:off x="5542123" y="6356350"/>
            <a:ext cx="2599551" cy="30777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Pictures from MBAonline.com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Shape 664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Interactive Query System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65" name="Shape 665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8458200" cy="451145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Hive</a:t>
            </a:r>
          </a:p>
          <a:p>
            <a:pPr lvl="1">
              <a:buSzPct val="100000"/>
              <a:buFont typeface="Arial"/>
              <a:buChar char="•"/>
            </a:pPr>
            <a:r>
              <a:rPr lang="en-US" sz="26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Apache </a:t>
            </a:r>
            <a:r>
              <a:rPr lang="en-US" sz="2600" b="1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Hive is a data </a:t>
            </a:r>
            <a:r>
              <a:rPr lang="en-US" sz="26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warehouse infrastructure </a:t>
            </a:r>
            <a:r>
              <a:rPr lang="en-US" sz="2600" b="1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built on top of </a:t>
            </a:r>
            <a:r>
              <a:rPr lang="en-US" sz="2600" b="1" dirty="0" err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Hadoop</a:t>
            </a:r>
            <a:r>
              <a:rPr lang="en-US" sz="2600" b="1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 for providing data summarization, query, and analysis</a:t>
            </a:r>
          </a:p>
          <a:p>
            <a:pPr lvl="0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Presto</a:t>
            </a:r>
          </a:p>
          <a:p>
            <a:pPr lvl="1">
              <a:buSzPct val="100000"/>
              <a:buFont typeface="Arial"/>
              <a:buChar char="•"/>
            </a:pPr>
            <a:r>
              <a:rPr lang="en-US" sz="26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Presto </a:t>
            </a:r>
            <a:r>
              <a:rPr lang="en-US" sz="2600" b="1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is an open source distributed SQL query engine for running interactive analytic queries against data sources of all sizes ranging from gigabytes to petabytes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Shape 671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228600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Hive Features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72" name="Shape 672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7143299" cy="354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Built on top of </a:t>
            </a:r>
            <a:r>
              <a:rPr lang="en-US" sz="2400" b="1" dirty="0" err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Hadoop</a:t>
            </a:r>
            <a:r>
              <a:rPr lang="en-US" sz="2400" b="1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</a:p>
          <a:p>
            <a:pPr marL="0" lvl="0" indent="0" rtl="0">
              <a:spcBef>
                <a:spcPts val="0"/>
              </a:spcBef>
              <a:buNone/>
            </a:pPr>
            <a:endParaRPr sz="2400" b="1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lvl="0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Hive-</a:t>
            </a:r>
            <a:r>
              <a:rPr lang="en-US" sz="24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QL</a:t>
            </a:r>
          </a:p>
          <a:p>
            <a:pPr lvl="1">
              <a:buSzPct val="100000"/>
              <a:buFont typeface="Arial"/>
              <a:buChar char="•"/>
            </a:pPr>
            <a:r>
              <a:rPr lang="en-US" sz="20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SQL</a:t>
            </a:r>
            <a:r>
              <a:rPr lang="en-US" sz="2000" b="1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-like declarative language which compiled into map-reduce jobs executed on </a:t>
            </a:r>
            <a:r>
              <a:rPr lang="en-US" sz="2000" b="1" dirty="0" err="1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Hadoops</a:t>
            </a:r>
            <a:endParaRPr lang="en-US" sz="2000" b="1" dirty="0" smtClean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lvl="1"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Custom </a:t>
            </a:r>
            <a:r>
              <a:rPr lang="en-US" sz="1800" b="1" dirty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map-reduce scripts to be plugged into </a:t>
            </a:r>
            <a:r>
              <a:rPr lang="en-US" sz="18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queries</a:t>
            </a:r>
          </a:p>
          <a:p>
            <a:pPr lvl="1"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User defined column transformation (UDF) and aggregation (UDAF) functions</a:t>
            </a:r>
            <a:endParaRPr lang="en-US" sz="1800" b="1" dirty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228600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Hive Architectures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79" name="Shape 679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4429500" cy="354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rgbClr val="7F7F7F"/>
              </a:buClr>
              <a:buSzPct val="100000"/>
              <a:buFont typeface="Questrial"/>
              <a:buChar char="•"/>
            </a:pPr>
            <a:r>
              <a:rPr lang="en-US" sz="18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External Interfaces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rgbClr val="7F7F7F"/>
              </a:buClr>
              <a:buSzPct val="100000"/>
              <a:buFont typeface="Questrial"/>
              <a:buChar char="•"/>
            </a:pPr>
            <a:r>
              <a:rPr lang="en-US" sz="18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Thrift Server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rgbClr val="7F7F7F"/>
              </a:buClr>
              <a:buSzPct val="100000"/>
              <a:buFont typeface="Questrial"/>
              <a:buChar char="•"/>
            </a:pPr>
            <a:r>
              <a:rPr lang="en-US" sz="18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Metastore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rgbClr val="7F7F7F"/>
              </a:buClr>
              <a:buSzPct val="100000"/>
              <a:buFont typeface="Questrial"/>
              <a:buChar char="•"/>
            </a:pPr>
            <a:r>
              <a:rPr lang="en-US" sz="18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Driver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rgbClr val="7F7F7F"/>
              </a:buClr>
              <a:buSzPct val="100000"/>
              <a:buFont typeface="Questrial"/>
              <a:buChar char="•"/>
            </a:pPr>
            <a:r>
              <a:rPr lang="en-US" sz="18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Compiler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rgbClr val="7F7F7F"/>
              </a:buClr>
              <a:buSzPct val="100000"/>
              <a:buFont typeface="Questrial"/>
              <a:buChar char="•"/>
            </a:pPr>
            <a:r>
              <a:rPr lang="en-US" sz="18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Execution Engine</a:t>
            </a:r>
          </a:p>
        </p:txBody>
      </p:sp>
      <p:pic>
        <p:nvPicPr>
          <p:cNvPr id="680" name="Shape 6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2175" y="1440050"/>
            <a:ext cx="3937299" cy="484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Shape 68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228600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Hive Example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87" name="Shape 687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4429500" cy="354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/>
          </a:p>
        </p:txBody>
      </p:sp>
      <p:pic>
        <p:nvPicPr>
          <p:cNvPr id="688" name="Shape 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5150" y="1288875"/>
            <a:ext cx="2928424" cy="4916325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Shape 689"/>
          <p:cNvSpPr/>
          <p:nvPr/>
        </p:nvSpPr>
        <p:spPr>
          <a:xfrm>
            <a:off x="225450" y="1655700"/>
            <a:ext cx="4763400" cy="3716999"/>
          </a:xfrm>
          <a:prstGeom prst="rect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FROM (SELECT a.status, b.school, b.gender</a:t>
            </a:r>
          </a:p>
          <a:p>
            <a:pPr lvl="0" indent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FROM status_updates a JOIN profiles b</a:t>
            </a:r>
          </a:p>
          <a:p>
            <a:pPr lvl="0" indent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ON (a.userid = b.userid and</a:t>
            </a:r>
          </a:p>
          <a:p>
            <a:pPr lvl="0" indent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a.ds='2009-03-20' )</a:t>
            </a:r>
          </a:p>
          <a:p>
            <a:pPr lvl="0" indent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) subq1</a:t>
            </a:r>
          </a:p>
          <a:p>
            <a:pPr lvl="0" indent="1092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b="1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INSERT OVERWRITE TABLE gender_summary</a:t>
            </a:r>
          </a:p>
          <a:p>
            <a:pPr marL="1371600" lvl="0" indent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PARTITION(ds='2009-03-20')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b="1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SELECT subq1.gender, COUNT(1) GROUP BY subq1.gender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INSERT OVERWRITE TABLE school_summary</a:t>
            </a:r>
          </a:p>
          <a:p>
            <a:pPr marL="914400" lvl="0" indent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PARTITION(ds='2009-03-20')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b="1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SELECT subq1.school, COUNT(1) GROUP BY subq1.school</a:t>
            </a:r>
          </a:p>
        </p:txBody>
      </p:sp>
      <p:sp>
        <p:nvSpPr>
          <p:cNvPr id="690" name="Shape 690"/>
          <p:cNvSpPr txBox="1"/>
          <p:nvPr/>
        </p:nvSpPr>
        <p:spPr>
          <a:xfrm>
            <a:off x="430000" y="5453000"/>
            <a:ext cx="3900900" cy="387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1371600" indent="0">
              <a:spcBef>
                <a:spcPts val="0"/>
              </a:spcBef>
              <a:buNone/>
            </a:pPr>
            <a:r>
              <a:rPr lang="en-US"/>
              <a:t> Hive-QL</a:t>
            </a:r>
          </a:p>
        </p:txBody>
      </p:sp>
      <p:sp>
        <p:nvSpPr>
          <p:cNvPr id="691" name="Shape 691"/>
          <p:cNvSpPr txBox="1"/>
          <p:nvPr/>
        </p:nvSpPr>
        <p:spPr>
          <a:xfrm>
            <a:off x="4525225" y="6189825"/>
            <a:ext cx="3900900" cy="387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1371600" lvl="0" indent="0" rtl="0">
              <a:spcBef>
                <a:spcPts val="0"/>
              </a:spcBef>
              <a:buNone/>
            </a:pPr>
            <a:r>
              <a:rPr lang="en-US"/>
              <a:t> Query Plan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Shape 697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228600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Hive Reference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98" name="Shape 698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8842200" cy="354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 sz="3000" b="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https://hive.apache.org/</a:t>
            </a:r>
          </a:p>
          <a:p>
            <a:pPr>
              <a:spcBef>
                <a:spcPts val="0"/>
              </a:spcBef>
              <a:buNone/>
            </a:pPr>
            <a:r>
              <a:rPr lang="en-US" sz="3000" b="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http://www.vldb.org/pvldb/2/vldb09-938.pdf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228600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Presto Features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05" name="Shape 705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8458200" cy="354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1800"/>
              <a:t>Query interactively (in milli-seconds to minutes). Processing is in memory and pipelined across the network between stages which avoids unnecessary I/O and associated latency overhead.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1800"/>
              <a:t>Query across multiple data sources such as Hive, HBase, Cassandra, or even commercial DBs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1800"/>
              <a:t>Presto is 10x  better than hive/Mapreduce in terms of cpu efficiency and latency for most queries.</a:t>
            </a:r>
          </a:p>
          <a:p>
            <a:pPr marL="457200" lvl="0" indent="-228600" rtl="0">
              <a:spcBef>
                <a:spcPts val="0"/>
              </a:spcBef>
              <a:buNone/>
            </a:pPr>
            <a:endParaRPr sz="1400" b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/>
          </a:p>
          <a:p>
            <a:pPr marL="0" lvl="0" indent="0">
              <a:spcBef>
                <a:spcPts val="0"/>
              </a:spcBef>
              <a:buNone/>
            </a:pPr>
            <a:endParaRPr sz="1800"/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Shape 711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1371600" lvl="0" indent="45720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Presto Architectures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12" name="Shape 7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000" y="1371600"/>
            <a:ext cx="7092850" cy="481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Shape 718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137160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How Presto query runs?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19" name="Shape 719"/>
          <p:cNvPicPr preferRelativeResize="0"/>
          <p:nvPr/>
        </p:nvPicPr>
        <p:blipFill rotWithShape="1">
          <a:blip r:embed="rId3">
            <a:alphaModFix/>
          </a:blip>
          <a:srcRect l="124220" t="136219" r="-43189" b="-68656"/>
          <a:stretch/>
        </p:blipFill>
        <p:spPr>
          <a:xfrm>
            <a:off x="9143999" y="5641749"/>
            <a:ext cx="2105023" cy="263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Shape 7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287" y="1463150"/>
            <a:ext cx="6889112" cy="4772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Shape 7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914400" lvl="0" indent="45720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Presto Execution Plan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27" name="Shape 7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512" y="1157700"/>
            <a:ext cx="4370976" cy="268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8" name="Shape 7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7525" y="3938250"/>
            <a:ext cx="4373787" cy="2688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Shape 734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137160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Presto vs Map-Reduce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35" name="Shape 7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1828800"/>
            <a:ext cx="6800026" cy="378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47" name="Shape 1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275" y="0"/>
            <a:ext cx="59866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/>
          <p:nvPr/>
        </p:nvSpPr>
        <p:spPr>
          <a:xfrm>
            <a:off x="7275879" y="6079351"/>
            <a:ext cx="186811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Picture from the Internet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Shape 741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137160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Presto Reference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42" name="Shape 742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8003100" cy="354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7F7F7F"/>
              </a:buClr>
              <a:buSzPct val="100000"/>
              <a:buFont typeface="Times New Roman"/>
              <a:buChar char="•"/>
            </a:pPr>
            <a:r>
              <a:rPr lang="en-US" sz="3000" b="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http://prestodb.io/</a:t>
            </a:r>
          </a:p>
          <a:p>
            <a:pPr marL="457200" lvl="0" indent="-419100" rtl="0">
              <a:spcBef>
                <a:spcPts val="0"/>
              </a:spcBef>
              <a:buClr>
                <a:srgbClr val="7F7F7F"/>
              </a:buClr>
              <a:buSzPct val="100000"/>
              <a:buFont typeface="Times New Roman"/>
              <a:buChar char="•"/>
            </a:pPr>
            <a:r>
              <a:rPr lang="en-US" sz="3000" b="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http://www.slideshare.net/frsyuki/presto-hadoop-conference-japan-2014</a:t>
            </a:r>
          </a:p>
          <a:p>
            <a:pPr marL="457200" lvl="0" indent="-419100">
              <a:spcBef>
                <a:spcPts val="0"/>
              </a:spcBef>
              <a:buClr>
                <a:srgbClr val="7F7F7F"/>
              </a:buClr>
              <a:buFont typeface="Arial"/>
              <a:buChar char="•"/>
            </a:pPr>
            <a:endParaRPr sz="3000"/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to learn more?</a:t>
            </a:r>
          </a:p>
        </p:txBody>
      </p:sp>
      <p:sp>
        <p:nvSpPr>
          <p:cNvPr id="749" name="Shape 749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7803900" cy="3606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Slideshare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Tons of interesting and useful slides.</a:t>
            </a:r>
          </a:p>
          <a:p>
            <a:pPr marL="342900" marR="0" lvl="0" indent="-1905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InfoQ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A practitioner-driven community news site focused on facilitating the spread of knowledge and innovation in enterprise software development.</a:t>
            </a:r>
          </a:p>
          <a:p>
            <a:pPr marL="342900" marR="0" lvl="0" indent="-1905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Top companies’ engineering blog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First-hand resource from the people who invented the things.</a:t>
            </a:r>
          </a:p>
          <a:p>
            <a:pPr marL="342900" marR="0" lvl="0" indent="-1905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1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Quora</a:t>
            </a: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: Ask question and get answers from the real domain experts!</a:t>
            </a:r>
          </a:p>
        </p:txBody>
      </p:sp>
      <p:sp>
        <p:nvSpPr>
          <p:cNvPr id="750" name="Shape 750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54" name="Shape 1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1094" y="102279"/>
            <a:ext cx="8589224" cy="6178213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Shape 155"/>
          <p:cNvSpPr txBox="1"/>
          <p:nvPr/>
        </p:nvSpPr>
        <p:spPr>
          <a:xfrm>
            <a:off x="6489700" y="6183312"/>
            <a:ext cx="186811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Picture from the Internet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2712" y="0"/>
            <a:ext cx="643316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 txBox="1"/>
          <p:nvPr/>
        </p:nvSpPr>
        <p:spPr>
          <a:xfrm>
            <a:off x="7275879" y="6079351"/>
            <a:ext cx="186811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Picture from the Internet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75" name="Shape 1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4900" y="0"/>
            <a:ext cx="62855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/>
        </p:nvSpPr>
        <p:spPr>
          <a:xfrm>
            <a:off x="7287932" y="6082912"/>
            <a:ext cx="186811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Picture from the Internet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457200" y="30480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cannot be efficiently processed by one machine</a:t>
            </a:r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228600" y="1905000"/>
            <a:ext cx="4429500" cy="354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The algorithms as well as their implementations are mainly single machine version.</a:t>
            </a:r>
          </a:p>
          <a:p>
            <a:pPr marL="342900" marR="0" lvl="0" indent="-342900" algn="l" rtl="0">
              <a:spcBef>
                <a:spcPts val="480"/>
              </a:spcBef>
              <a:buClr>
                <a:srgbClr val="7F7F7F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Most of them run in single thread/process.</a:t>
            </a: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marR="0" lvl="0" indent="0" algn="l" rtl="0">
              <a:spcBef>
                <a:spcPts val="640"/>
              </a:spcBef>
              <a:buClr>
                <a:srgbClr val="FF0000"/>
              </a:buClr>
              <a:buSzPct val="25000"/>
              <a:buFont typeface="Arial"/>
              <a:buNone/>
            </a:pPr>
            <a:r>
              <a:rPr lang="en-US" sz="3200" b="0" i="0" u="none" strike="noStrike" cap="none" baseline="0">
                <a:solidFill>
                  <a:srgbClr val="FF0000"/>
                </a:solidFill>
                <a:latin typeface="Questrial"/>
                <a:ea typeface="Questrial"/>
                <a:cs typeface="Questrial"/>
                <a:sym typeface="Questrial"/>
              </a:rPr>
              <a:t>	Time is money!</a:t>
            </a:r>
          </a:p>
          <a:p>
            <a:pPr marL="342900" marR="0" lvl="0" indent="-190500" algn="l" rtl="0">
              <a:spcBef>
                <a:spcPts val="480"/>
              </a:spcBef>
              <a:buClr>
                <a:srgbClr val="7F7F7F"/>
              </a:buClr>
              <a:buFont typeface="Arial"/>
              <a:buNone/>
            </a:pPr>
            <a:endParaRPr sz="2400" b="0" i="0" u="none" strike="noStrike" cap="none" baseline="0">
              <a:solidFill>
                <a:srgbClr val="7F7F7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191" name="Shape 19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278" y="3214534"/>
            <a:ext cx="3809999" cy="269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7407"/>
              </a:lnSpc>
              <a:spcBef>
                <a:spcPts val="0"/>
              </a:spcBef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5400" b="0" i="0" u="none" strike="noStrike" cap="none" baseline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Computers. A lot of them!</a:t>
            </a:r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457199" y="1600200"/>
            <a:ext cx="5526417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7F7F7F"/>
              </a:buClr>
              <a:buFont typeface="Arial"/>
              <a:buNone/>
            </a:pPr>
            <a:endParaRPr sz="2000" b="0" i="0" u="none" strike="noStrike" cap="none" baseline="0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560"/>
              </a:spcBef>
              <a:buClr>
                <a:srgbClr val="7F7F7F"/>
              </a:buClr>
              <a:buSzPct val="25000"/>
              <a:buFont typeface="Arial"/>
              <a:buNone/>
            </a:pPr>
            <a:r>
              <a:rPr lang="en-US" sz="28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probably need.</a:t>
            </a:r>
            <a:r>
              <a:rPr lang="en-US" sz="2000" b="0" i="0" u="none" strike="noStrike" cap="none" baseline="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</a:t>
            </a:r>
          </a:p>
          <a:p>
            <a:pPr marL="0" marR="0" lvl="0" indent="0" algn="l" rtl="0">
              <a:spcBef>
                <a:spcPts val="400"/>
              </a:spcBef>
              <a:buClr>
                <a:srgbClr val="7F7F7F"/>
              </a:buClr>
              <a:buFont typeface="Arial"/>
              <a:buNone/>
            </a:pPr>
            <a:endParaRPr sz="2000" b="0" i="0" u="none" strike="noStrike" cap="none" baseline="0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400"/>
              </a:spcBef>
              <a:buClr>
                <a:srgbClr val="7F7F7F"/>
              </a:buClr>
              <a:buFont typeface="Arial"/>
              <a:buNone/>
            </a:pPr>
            <a:endParaRPr sz="2000" b="0" i="0" u="none" strike="noStrike" cap="none" baseline="0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  <a:noFill/>
          <a:ln>
            <a:noFill/>
          </a:ln>
        </p:spPr>
        <p:txBody>
          <a:bodyPr lIns="27425" tIns="45700" rIns="4570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pic>
        <p:nvPicPr>
          <p:cNvPr id="222" name="Shape 2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76407" y="1600200"/>
            <a:ext cx="1782843" cy="1588939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/>
          <p:nvPr/>
        </p:nvSpPr>
        <p:spPr>
          <a:xfrm>
            <a:off x="4229119" y="2108138"/>
            <a:ext cx="1953051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small cluster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xecutive">
  <a:themeElements>
    <a:clrScheme name="Executive">
      <a:dk1>
        <a:srgbClr val="000000"/>
      </a:dk1>
      <a:lt1>
        <a:srgbClr val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1162</Words>
  <Application>Microsoft Macintosh PowerPoint</Application>
  <PresentationFormat>On-screen Show (4:3)</PresentationFormat>
  <Paragraphs>321</Paragraphs>
  <Slides>41</Slides>
  <Notes>41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Executive</vt:lpstr>
      <vt:lpstr>Large Scale Data Processing</vt:lpstr>
      <vt:lpstr>How large is large?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cannot be efficiently processed by one machine</vt:lpstr>
      <vt:lpstr>Computers. A lot of them!</vt:lpstr>
      <vt:lpstr>Computers. A lot of them!</vt:lpstr>
      <vt:lpstr>Those cost too much!</vt:lpstr>
      <vt:lpstr>Computing Framework</vt:lpstr>
      <vt:lpstr>Map-Reduce</vt:lpstr>
      <vt:lpstr>Why Map-Reduce?</vt:lpstr>
      <vt:lpstr>Why Map-Reduce? (Cont)</vt:lpstr>
      <vt:lpstr>Fundamentals of Map-Reduce</vt:lpstr>
      <vt:lpstr>Apache Hadoop </vt:lpstr>
      <vt:lpstr>Hadoop 2 Ecosystem</vt:lpstr>
      <vt:lpstr>Hadoop 2 Ecosystem</vt:lpstr>
      <vt:lpstr>Hadoop 2 Ecosystem</vt:lpstr>
      <vt:lpstr>Procedures in Hadoop</vt:lpstr>
      <vt:lpstr>Main API</vt:lpstr>
      <vt:lpstr>“Hello World” in Hadoop</vt:lpstr>
      <vt:lpstr>Limitation of Map-Reduce</vt:lpstr>
      <vt:lpstr>Limitation of Map-Reduce</vt:lpstr>
      <vt:lpstr>Apache Spark</vt:lpstr>
      <vt:lpstr>How concise it is?</vt:lpstr>
      <vt:lpstr>How fast it is?</vt:lpstr>
      <vt:lpstr>Related Materials</vt:lpstr>
      <vt:lpstr>Interactive Query System </vt:lpstr>
      <vt:lpstr>Hive Features </vt:lpstr>
      <vt:lpstr>Hive Architectures </vt:lpstr>
      <vt:lpstr>Hive Example </vt:lpstr>
      <vt:lpstr>Hive Reference </vt:lpstr>
      <vt:lpstr>Presto Features </vt:lpstr>
      <vt:lpstr>Presto Architectures </vt:lpstr>
      <vt:lpstr> How Presto query runs? </vt:lpstr>
      <vt:lpstr>Presto Execution Plan </vt:lpstr>
      <vt:lpstr> Presto vs Map-Reduce </vt:lpstr>
      <vt:lpstr> Presto Reference </vt:lpstr>
      <vt:lpstr>How to learn more?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Large Scale Data Processing</dc:title>
  <cp:lastModifiedBy>Yexi Jiang</cp:lastModifiedBy>
  <cp:revision>14</cp:revision>
  <dcterms:modified xsi:type="dcterms:W3CDTF">2014-11-06T00:45:06Z</dcterms:modified>
</cp:coreProperties>
</file>